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y,Abigail" initials="G" lastIdx="1" clrIdx="0">
    <p:extLst>
      <p:ext uri="{19B8F6BF-5375-455C-9EA6-DF929625EA0E}">
        <p15:presenceInfo xmlns:p15="http://schemas.microsoft.com/office/powerpoint/2012/main" userId="f1712222-8f35-451c-be24-817c71ef11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25T02:05:20.489"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291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734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655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394723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707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329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142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960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8882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16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581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571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532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703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292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10/27/2017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126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508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10/27/2017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725944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tretch>
            <a:fillRect/>
          </a:stretch>
        </p:blipFill>
        <p:spPr>
          <a:xfrm>
            <a:off x="9453826" y="323850"/>
            <a:ext cx="2214299" cy="3389735"/>
          </a:xfrm>
          <a:prstGeom prst="rect">
            <a:avLst/>
          </a:prstGeom>
        </p:spPr>
      </p:pic>
      <p:pic>
        <p:nvPicPr>
          <p:cNvPr id="6" name="Picture 6"/>
          <p:cNvPicPr>
            <a:picLocks noChangeAspect="1"/>
          </p:cNvPicPr>
          <p:nvPr/>
        </p:nvPicPr>
        <p:blipFill>
          <a:blip r:embed="rId3"/>
          <a:stretch>
            <a:fillRect/>
          </a:stretch>
        </p:blipFill>
        <p:spPr>
          <a:xfrm>
            <a:off x="190500" y="3501246"/>
            <a:ext cx="2629601" cy="3223017"/>
          </a:xfrm>
          <a:prstGeom prst="rect">
            <a:avLst/>
          </a:prstGeom>
        </p:spPr>
      </p:pic>
      <p:sp>
        <p:nvSpPr>
          <p:cNvPr id="2" name="Title 1"/>
          <p:cNvSpPr>
            <a:spLocks noGrp="1"/>
          </p:cNvSpPr>
          <p:nvPr>
            <p:ph type="ctrTitle"/>
          </p:nvPr>
        </p:nvSpPr>
        <p:spPr>
          <a:xfrm>
            <a:off x="866775" y="-971550"/>
            <a:ext cx="11214834" cy="3908425"/>
          </a:xfrm>
        </p:spPr>
        <p:txBody>
          <a:bodyPr>
            <a:normAutofit/>
          </a:bodyPr>
          <a:lstStyle/>
          <a:p>
            <a:pPr algn="l"/>
            <a:r>
              <a:rPr lang="en-US"/>
              <a:t>Fahrenheit 451</a:t>
            </a:r>
            <a:br>
              <a:rPr lang="en-US"/>
            </a:br>
            <a:r>
              <a:rPr lang="en-US"/>
              <a:t>By: Ray Bradbury</a:t>
            </a:r>
          </a:p>
        </p:txBody>
      </p:sp>
      <p:sp>
        <p:nvSpPr>
          <p:cNvPr id="3" name="Subtitle 2"/>
          <p:cNvSpPr>
            <a:spLocks noGrp="1"/>
          </p:cNvSpPr>
          <p:nvPr>
            <p:ph type="subTitle" idx="1"/>
          </p:nvPr>
        </p:nvSpPr>
        <p:spPr>
          <a:xfrm>
            <a:off x="3124200" y="3724275"/>
            <a:ext cx="11128694" cy="2501900"/>
          </a:xfrm>
        </p:spPr>
        <p:txBody>
          <a:bodyPr vert="horz" lIns="91440" tIns="45720" rIns="91440" bIns="45720" rtlCol="0">
            <a:normAutofit/>
          </a:bodyPr>
          <a:lstStyle/>
          <a:p>
            <a:r>
              <a:rPr lang="en-US" sz="4400"/>
              <a:t>Presentation By: Abigail Gray</a:t>
            </a:r>
          </a:p>
          <a:p>
            <a:r>
              <a:rPr lang="en-US" sz="4400"/>
              <a:t>Period 2</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Comparison-</a:t>
            </a:r>
          </a:p>
        </p:txBody>
      </p:sp>
      <p:sp>
        <p:nvSpPr>
          <p:cNvPr id="3" name="Content Placeholder 2"/>
          <p:cNvSpPr>
            <a:spLocks noGrp="1"/>
          </p:cNvSpPr>
          <p:nvPr>
            <p:ph idx="1"/>
          </p:nvPr>
        </p:nvSpPr>
        <p:spPr>
          <a:xfrm>
            <a:off x="914400" y="1352550"/>
            <a:ext cx="11187200" cy="4195762"/>
          </a:xfrm>
        </p:spPr>
        <p:txBody>
          <a:bodyPr vert="horz" lIns="91440" tIns="45720" rIns="91440" bIns="45720" rtlCol="0" anchor="t">
            <a:noAutofit/>
          </a:bodyPr>
          <a:lstStyle/>
          <a:p>
            <a:pPr marL="0" indent="0">
              <a:buNone/>
            </a:pPr>
            <a:r>
              <a:rPr lang="en-US" sz="3200"/>
              <a:t>One comparison between Guy and Margot from "All Summer in a Day" is that their actions are both based off of the past. In "Fahrenheit 451", Guy's actions are based around what Clarisse tells him about the past, while in "All Summer in a Day", Margot acts based off of what she remembers from Earth.  Another comparison from this book is that they end up doing what society doesn’t expect them to do. Towards the middle of "Fahrenheit 451", Guy ends up reading books, which is against his rules. Margot in "All Summer in a Day" does the opposite of her classmates expectations. </a:t>
            </a:r>
          </a:p>
        </p:txBody>
      </p:sp>
    </p:spTree>
    <p:extLst>
      <p:ext uri="{BB962C8B-B14F-4D97-AF65-F5344CB8AC3E}">
        <p14:creationId xmlns:p14="http://schemas.microsoft.com/office/powerpoint/2010/main" val="321823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200025"/>
            <a:ext cx="9404723" cy="1400530"/>
          </a:xfrm>
        </p:spPr>
        <p:txBody>
          <a:bodyPr/>
          <a:lstStyle/>
          <a:p>
            <a:r>
              <a:rPr lang="en-US" sz="5400"/>
              <a:t>Signpost-</a:t>
            </a:r>
          </a:p>
        </p:txBody>
      </p:sp>
      <p:sp>
        <p:nvSpPr>
          <p:cNvPr id="3" name="Content Placeholder 2"/>
          <p:cNvSpPr>
            <a:spLocks noGrp="1"/>
          </p:cNvSpPr>
          <p:nvPr>
            <p:ph idx="1"/>
          </p:nvPr>
        </p:nvSpPr>
        <p:spPr>
          <a:xfrm>
            <a:off x="1103313" y="1260475"/>
            <a:ext cx="10446260" cy="4987925"/>
          </a:xfrm>
        </p:spPr>
        <p:txBody>
          <a:bodyPr vert="horz" lIns="91440" tIns="45720" rIns="91440" bIns="45720" rtlCol="0" anchor="t">
            <a:noAutofit/>
          </a:bodyPr>
          <a:lstStyle/>
          <a:p>
            <a:pPr marL="0" indent="0">
              <a:buNone/>
            </a:pPr>
            <a:r>
              <a:rPr lang="en-US" sz="3200"/>
              <a:t>"We cannot tell the precise moment when friendship is formed. As in filling a vessel drop by drop, there is at last a drop which makes it run over; so in a series of kindnesses there is at least one which makes the heart run over."</a:t>
            </a:r>
          </a:p>
          <a:p>
            <a:pPr marL="0" indent="0">
              <a:buNone/>
            </a:pPr>
            <a:endParaRPr lang="en-US" sz="3200"/>
          </a:p>
          <a:p>
            <a:pPr marL="0" indent="0">
              <a:buNone/>
            </a:pPr>
            <a:r>
              <a:rPr lang="en-US" sz="3200"/>
              <a:t>This life lesson is about how it only takes a moment for a stranger to become a friend. This could change his point of view when meeting new people.</a:t>
            </a:r>
          </a:p>
        </p:txBody>
      </p:sp>
    </p:spTree>
    <p:extLst>
      <p:ext uri="{BB962C8B-B14F-4D97-AF65-F5344CB8AC3E}">
        <p14:creationId xmlns:p14="http://schemas.microsoft.com/office/powerpoint/2010/main" val="195443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6F5053-444C-4A41-90A3-4235858456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AA72AAC8-1209-4875-BA07-E6860CC8B0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5" name="Freeform 5">
            <a:extLst>
              <a:ext uri="{FF2B5EF4-FFF2-40B4-BE49-F238E27FC236}">
                <a16:creationId xmlns:a16="http://schemas.microsoft.com/office/drawing/2014/main" id="{877D4C50-8E36-4122-843F-CC0D80553B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7" name="Rectangle 16">
            <a:extLst>
              <a:ext uri="{FF2B5EF4-FFF2-40B4-BE49-F238E27FC236}">
                <a16:creationId xmlns:a16="http://schemas.microsoft.com/office/drawing/2014/main" id="{5FE7AAF2-88AD-4796-BA71-48C6CF7F60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079" y="2806543"/>
            <a:ext cx="326618" cy="2671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PROFESSORES LUSOS: Para quando a publicitação das listas ...">
            <a:extLst>
              <a:ext uri="{FF2B5EF4-FFF2-40B4-BE49-F238E27FC236}">
                <a16:creationId xmlns:a16="http://schemas.microsoft.com/office/drawing/2014/main" id="{3361E9BE-06FC-4710-B550-B9277041E339}"/>
              </a:ext>
            </a:extLst>
          </p:cNvPr>
          <p:cNvPicPr>
            <a:picLocks noChangeAspect="1"/>
          </p:cNvPicPr>
          <p:nvPr/>
        </p:nvPicPr>
        <p:blipFill>
          <a:blip r:embed="rId3"/>
          <a:stretch>
            <a:fillRect/>
          </a:stretch>
        </p:blipFill>
        <p:spPr>
          <a:xfrm>
            <a:off x="6091917" y="2977774"/>
            <a:ext cx="2627842" cy="2803031"/>
          </a:xfrm>
          <a:prstGeom prst="rect">
            <a:avLst/>
          </a:prstGeom>
          <a:effectLst/>
        </p:spPr>
      </p:pic>
      <p:pic>
        <p:nvPicPr>
          <p:cNvPr id="4" name="Picture 4" descr="&lt;strong&gt;Fireman&lt;/strong&gt; animation by RafDomingos on DeviantArt">
            <a:extLst>
              <a:ext uri="{FF2B5EF4-FFF2-40B4-BE49-F238E27FC236}">
                <a16:creationId xmlns:a16="http://schemas.microsoft.com/office/drawing/2014/main" id="{68D96B48-CE61-4FB9-AD96-46F50B43C1CF}"/>
              </a:ext>
            </a:extLst>
          </p:cNvPr>
          <p:cNvPicPr>
            <a:picLocks noChangeAspect="1"/>
          </p:cNvPicPr>
          <p:nvPr/>
        </p:nvPicPr>
        <p:blipFill>
          <a:blip r:embed="rId4"/>
          <a:stretch>
            <a:fillRect/>
          </a:stretch>
        </p:blipFill>
        <p:spPr>
          <a:xfrm>
            <a:off x="8915701" y="3459545"/>
            <a:ext cx="2627842" cy="1839489"/>
          </a:xfrm>
          <a:prstGeom prst="rect">
            <a:avLst/>
          </a:prstGeom>
          <a:effectLst/>
        </p:spPr>
      </p:pic>
      <p:sp>
        <p:nvSpPr>
          <p:cNvPr id="2" name="Title 1"/>
          <p:cNvSpPr>
            <a:spLocks noGrp="1"/>
          </p:cNvSpPr>
          <p:nvPr>
            <p:ph type="title"/>
          </p:nvPr>
        </p:nvSpPr>
        <p:spPr>
          <a:xfrm>
            <a:off x="646111" y="452718"/>
            <a:ext cx="9404723" cy="1180711"/>
          </a:xfrm>
        </p:spPr>
        <p:txBody>
          <a:bodyPr>
            <a:normAutofit/>
          </a:bodyPr>
          <a:lstStyle/>
          <a:p>
            <a:r>
              <a:rPr lang="en-US"/>
              <a:t>Summary-</a:t>
            </a:r>
          </a:p>
        </p:txBody>
      </p:sp>
      <p:sp>
        <p:nvSpPr>
          <p:cNvPr id="3" name="Content Placeholder 2"/>
          <p:cNvSpPr>
            <a:spLocks noGrp="1"/>
          </p:cNvSpPr>
          <p:nvPr>
            <p:ph idx="1"/>
          </p:nvPr>
        </p:nvSpPr>
        <p:spPr>
          <a:xfrm>
            <a:off x="643855" y="2548281"/>
            <a:ext cx="5114093" cy="3654389"/>
          </a:xfrm>
        </p:spPr>
        <p:txBody>
          <a:bodyPr vert="horz" lIns="91440" tIns="45720" rIns="91440" bIns="45720" rtlCol="0">
            <a:normAutofit/>
          </a:bodyPr>
          <a:lstStyle/>
          <a:p>
            <a:pPr marL="0" indent="0">
              <a:buNone/>
            </a:pPr>
            <a:r>
              <a:rPr lang="en-US">
                <a:solidFill>
                  <a:schemeClr val="bg1"/>
                </a:solidFill>
              </a:rPr>
              <a:t>Guy Montag is a fireman in the future where books are illegal. Due the fact that the books are illegal, Guy's job is to burn books in the buildings in which they are kept. He never questions his job until he meets a 17 year old girl named Clarisse. She tells him about a past where firemen put out fires rather than starting them. This causes him to become curious and question his morals. </a:t>
            </a:r>
          </a:p>
        </p:txBody>
      </p:sp>
    </p:spTree>
    <p:extLst>
      <p:ext uri="{BB962C8B-B14F-4D97-AF65-F5344CB8AC3E}">
        <p14:creationId xmlns:p14="http://schemas.microsoft.com/office/powerpoint/2010/main" val="416251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Plot-</a:t>
            </a:r>
          </a:p>
        </p:txBody>
      </p:sp>
      <p:sp>
        <p:nvSpPr>
          <p:cNvPr id="3" name="Content Placeholder 2"/>
          <p:cNvSpPr>
            <a:spLocks noGrp="1"/>
          </p:cNvSpPr>
          <p:nvPr>
            <p:ph idx="1"/>
          </p:nvPr>
        </p:nvSpPr>
        <p:spPr>
          <a:xfrm>
            <a:off x="123825" y="4806737"/>
            <a:ext cx="1951038" cy="1197542"/>
          </a:xfrm>
        </p:spPr>
        <p:txBody>
          <a:bodyPr vert="horz" lIns="91440" tIns="45720" rIns="91440" bIns="45720" rtlCol="0" anchor="t">
            <a:normAutofit fontScale="85000" lnSpcReduction="20000"/>
          </a:bodyPr>
          <a:lstStyle/>
          <a:p>
            <a:pPr marL="0" indent="0">
              <a:buNone/>
            </a:pPr>
            <a:r>
              <a:rPr lang="en-US"/>
              <a:t>Guy meets his new neighbor Clarisse on the way home from work</a:t>
            </a:r>
          </a:p>
        </p:txBody>
      </p:sp>
      <p:sp>
        <p:nvSpPr>
          <p:cNvPr id="5" name="Isosceles Triangle 4">
            <a:extLst>
              <a:ext uri="{FF2B5EF4-FFF2-40B4-BE49-F238E27FC236}">
                <a16:creationId xmlns:a16="http://schemas.microsoft.com/office/drawing/2014/main" id="{00376DB2-E639-4E81-B1E8-6BC2F37D92D8}"/>
              </a:ext>
            </a:extLst>
          </p:cNvPr>
          <p:cNvSpPr/>
          <p:nvPr/>
        </p:nvSpPr>
        <p:spPr>
          <a:xfrm>
            <a:off x="1062038" y="2907883"/>
            <a:ext cx="9539287" cy="33090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FA1505C-F55C-4560-9B5A-1F43A081F972}"/>
              </a:ext>
            </a:extLst>
          </p:cNvPr>
          <p:cNvSpPr txBox="1"/>
          <p:nvPr/>
        </p:nvSpPr>
        <p:spPr>
          <a:xfrm>
            <a:off x="1447800" y="3566795"/>
            <a:ext cx="2576359"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Clarisse tells him about firefighters past lives.</a:t>
            </a:r>
          </a:p>
        </p:txBody>
      </p:sp>
      <p:sp>
        <p:nvSpPr>
          <p:cNvPr id="7" name="TextBox 6">
            <a:extLst>
              <a:ext uri="{FF2B5EF4-FFF2-40B4-BE49-F238E27FC236}">
                <a16:creationId xmlns:a16="http://schemas.microsoft.com/office/drawing/2014/main" id="{6C48E8B8-734C-44EF-829F-CA3CBAE0FA70}"/>
              </a:ext>
            </a:extLst>
          </p:cNvPr>
          <p:cNvSpPr txBox="1"/>
          <p:nvPr/>
        </p:nvSpPr>
        <p:spPr>
          <a:xfrm>
            <a:off x="2505075" y="2657475"/>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He begins to question his morals.</a:t>
            </a:r>
          </a:p>
        </p:txBody>
      </p:sp>
      <p:sp>
        <p:nvSpPr>
          <p:cNvPr id="8" name="TextBox 7">
            <a:extLst>
              <a:ext uri="{FF2B5EF4-FFF2-40B4-BE49-F238E27FC236}">
                <a16:creationId xmlns:a16="http://schemas.microsoft.com/office/drawing/2014/main" id="{F35042B4-2FAD-4A78-AE23-51D7C7ADD6A6}"/>
              </a:ext>
            </a:extLst>
          </p:cNvPr>
          <p:cNvSpPr txBox="1"/>
          <p:nvPr/>
        </p:nvSpPr>
        <p:spPr>
          <a:xfrm>
            <a:off x="5114925" y="1238250"/>
            <a:ext cx="1464891"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He gets caught with books in his house.</a:t>
            </a:r>
          </a:p>
        </p:txBody>
      </p:sp>
      <p:sp>
        <p:nvSpPr>
          <p:cNvPr id="9" name="TextBox 8">
            <a:extLst>
              <a:ext uri="{FF2B5EF4-FFF2-40B4-BE49-F238E27FC236}">
                <a16:creationId xmlns:a16="http://schemas.microsoft.com/office/drawing/2014/main" id="{7C3A59B1-F262-4BDA-81E9-1E9EEF726B21}"/>
              </a:ext>
            </a:extLst>
          </p:cNvPr>
          <p:cNvSpPr txBox="1"/>
          <p:nvPr/>
        </p:nvSpPr>
        <p:spPr>
          <a:xfrm flipH="1">
            <a:off x="6629400" y="2584392"/>
            <a:ext cx="239796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He is forced to burn down his house.</a:t>
            </a:r>
          </a:p>
        </p:txBody>
      </p:sp>
      <p:sp>
        <p:nvSpPr>
          <p:cNvPr id="12" name="TextBox 11">
            <a:extLst>
              <a:ext uri="{FF2B5EF4-FFF2-40B4-BE49-F238E27FC236}">
                <a16:creationId xmlns:a16="http://schemas.microsoft.com/office/drawing/2014/main" id="{49540EB3-7BE6-5E40-8EEE-EBCD6C937EA1}"/>
              </a:ext>
            </a:extLst>
          </p:cNvPr>
          <p:cNvSpPr txBox="1"/>
          <p:nvPr/>
        </p:nvSpPr>
        <p:spPr>
          <a:xfrm rot="10800000" flipV="1">
            <a:off x="7669161" y="3485575"/>
            <a:ext cx="2932759" cy="646331"/>
          </a:xfrm>
          <a:prstGeom prst="rect">
            <a:avLst/>
          </a:prstGeom>
          <a:noFill/>
        </p:spPr>
        <p:txBody>
          <a:bodyPr wrap="square" rtlCol="0">
            <a:spAutoFit/>
          </a:bodyPr>
          <a:lstStyle/>
          <a:p>
            <a:pPr algn="l"/>
            <a:r>
              <a:rPr lang="en-US"/>
              <a:t>He becomes a fugitive and is on the run.</a:t>
            </a:r>
          </a:p>
        </p:txBody>
      </p:sp>
      <p:sp>
        <p:nvSpPr>
          <p:cNvPr id="13" name="TextBox 12">
            <a:extLst>
              <a:ext uri="{FF2B5EF4-FFF2-40B4-BE49-F238E27FC236}">
                <a16:creationId xmlns:a16="http://schemas.microsoft.com/office/drawing/2014/main" id="{964328B6-1F26-0F44-BD74-3B6C2932CC35}"/>
              </a:ext>
            </a:extLst>
          </p:cNvPr>
          <p:cNvSpPr txBox="1"/>
          <p:nvPr/>
        </p:nvSpPr>
        <p:spPr>
          <a:xfrm flipH="1">
            <a:off x="9944100" y="4132556"/>
            <a:ext cx="2442404" cy="1754326"/>
          </a:xfrm>
          <a:prstGeom prst="rect">
            <a:avLst/>
          </a:prstGeom>
          <a:noFill/>
        </p:spPr>
        <p:txBody>
          <a:bodyPr wrap="square" rtlCol="0">
            <a:spAutoFit/>
          </a:bodyPr>
          <a:lstStyle/>
          <a:p>
            <a:pPr algn="l"/>
            <a:r>
              <a:rPr lang="en-US"/>
              <a:t>He meets other fugitives of which are on the run. The police kill someone who looks like Montag.</a:t>
            </a:r>
          </a:p>
        </p:txBody>
      </p:sp>
    </p:spTree>
    <p:extLst>
      <p:ext uri="{BB962C8B-B14F-4D97-AF65-F5344CB8AC3E}">
        <p14:creationId xmlns:p14="http://schemas.microsoft.com/office/powerpoint/2010/main" val="89932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14" y="1000125"/>
            <a:ext cx="9404723" cy="1400530"/>
          </a:xfrm>
        </p:spPr>
        <p:txBody>
          <a:bodyPr/>
          <a:lstStyle/>
          <a:p>
            <a:r>
              <a:rPr lang="en-US"/>
              <a:t>Setting &amp; Tone-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800"/>
              <a:t>The setting of this book was in a future city where books were illegal.</a:t>
            </a:r>
          </a:p>
          <a:p>
            <a:pPr marL="0" indent="0">
              <a:buNone/>
            </a:pPr>
            <a:r>
              <a:rPr lang="en-US" sz="2800"/>
              <a:t>The author never directly states the city's name or the year in which this takes place</a:t>
            </a:r>
          </a:p>
          <a:p>
            <a:pPr marL="0" indent="0">
              <a:buNone/>
            </a:pPr>
            <a:endParaRPr lang="en-US" sz="2800"/>
          </a:p>
          <a:p>
            <a:pPr marL="0" indent="0">
              <a:buNone/>
            </a:pPr>
            <a:r>
              <a:rPr lang="en-US" sz="2800"/>
              <a:t>The tone of this book is kind of dull and almost seems as if the author doesn’t tend to care about this specific topic.</a:t>
            </a:r>
          </a:p>
        </p:txBody>
      </p:sp>
    </p:spTree>
    <p:extLst>
      <p:ext uri="{BB962C8B-B14F-4D97-AF65-F5344CB8AC3E}">
        <p14:creationId xmlns:p14="http://schemas.microsoft.com/office/powerpoint/2010/main" val="110172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 Character-</a:t>
            </a:r>
          </a:p>
        </p:txBody>
      </p:sp>
      <p:sp>
        <p:nvSpPr>
          <p:cNvPr id="3" name="Content Placeholder 2"/>
          <p:cNvSpPr>
            <a:spLocks noGrp="1"/>
          </p:cNvSpPr>
          <p:nvPr>
            <p:ph idx="1"/>
          </p:nvPr>
        </p:nvSpPr>
        <p:spPr>
          <a:xfrm>
            <a:off x="1103313" y="1639091"/>
            <a:ext cx="8947150" cy="4609309"/>
          </a:xfrm>
        </p:spPr>
        <p:txBody>
          <a:bodyPr vert="horz" lIns="91440" tIns="45720" rIns="91440" bIns="45720" rtlCol="0" anchor="t">
            <a:normAutofit/>
          </a:bodyPr>
          <a:lstStyle/>
          <a:p>
            <a:r>
              <a:rPr lang="en-US"/>
              <a:t>Guy Montag-a fireman who throughout the book mostly believes what he hears from others</a:t>
            </a:r>
            <a:endParaRPr lang="en-US" err="1"/>
          </a:p>
          <a:p>
            <a:endParaRPr lang="en-US"/>
          </a:p>
          <a:p>
            <a:r>
              <a:rPr lang="en-US"/>
              <a:t>Clarisse-Guy's 17 year old neighbor</a:t>
            </a:r>
          </a:p>
          <a:p>
            <a:endParaRPr lang="en-US"/>
          </a:p>
          <a:p>
            <a:r>
              <a:rPr lang="en-US"/>
              <a:t>Mildred-Guy's wife who is addicted to tv</a:t>
            </a:r>
          </a:p>
          <a:p>
            <a:endParaRPr lang="en-US"/>
          </a:p>
          <a:p>
            <a:r>
              <a:rPr lang="en-US"/>
              <a:t>Beatty- the fire chief</a:t>
            </a:r>
          </a:p>
          <a:p>
            <a:endParaRPr lang="en-US"/>
          </a:p>
          <a:p>
            <a:r>
              <a:rPr lang="en-US"/>
              <a:t>Faber-a former English professor</a:t>
            </a:r>
          </a:p>
        </p:txBody>
      </p:sp>
    </p:spTree>
    <p:extLst>
      <p:ext uri="{BB962C8B-B14F-4D97-AF65-F5344CB8AC3E}">
        <p14:creationId xmlns:p14="http://schemas.microsoft.com/office/powerpoint/2010/main" val="45396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304800"/>
            <a:ext cx="9404723" cy="1400530"/>
          </a:xfrm>
        </p:spPr>
        <p:txBody>
          <a:bodyPr/>
          <a:lstStyle/>
          <a:p>
            <a:r>
              <a:rPr lang="en-US" sz="5400"/>
              <a:t>Conflict-</a:t>
            </a:r>
          </a:p>
        </p:txBody>
      </p:sp>
      <p:sp>
        <p:nvSpPr>
          <p:cNvPr id="3" name="Content Placeholder 2"/>
          <p:cNvSpPr>
            <a:spLocks noGrp="1"/>
          </p:cNvSpPr>
          <p:nvPr>
            <p:ph idx="1"/>
          </p:nvPr>
        </p:nvSpPr>
        <p:spPr>
          <a:xfrm>
            <a:off x="781050" y="1104900"/>
            <a:ext cx="10566878" cy="4195762"/>
          </a:xfrm>
        </p:spPr>
        <p:txBody>
          <a:bodyPr vert="horz" lIns="91440" tIns="45720" rIns="91440" bIns="45720" rtlCol="0" anchor="t">
            <a:noAutofit/>
          </a:bodyPr>
          <a:lstStyle/>
          <a:p>
            <a:pPr marL="0" indent="0">
              <a:buNone/>
            </a:pPr>
            <a:r>
              <a:rPr lang="en-US" sz="4000"/>
              <a:t>The conflict in Fahrenheit 451 is that Guy wants to learn about the past but the government restricts him from getting more information. On page 5, while talking to Clarisse, Guy states that it is against the law to burn books after being asked if he has ever read the books. He is also rejected by his wife and other people in the environment around him.</a:t>
            </a:r>
          </a:p>
        </p:txBody>
      </p:sp>
    </p:spTree>
    <p:extLst>
      <p:ext uri="{BB962C8B-B14F-4D97-AF65-F5344CB8AC3E}">
        <p14:creationId xmlns:p14="http://schemas.microsoft.com/office/powerpoint/2010/main" val="96670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a:t>Theme #1-</a:t>
            </a:r>
          </a:p>
        </p:txBody>
      </p:sp>
      <p:sp>
        <p:nvSpPr>
          <p:cNvPr id="3" name="Content Placeholder 2"/>
          <p:cNvSpPr>
            <a:spLocks noGrp="1"/>
          </p:cNvSpPr>
          <p:nvPr>
            <p:ph idx="1"/>
          </p:nvPr>
        </p:nvSpPr>
        <p:spPr>
          <a:xfrm>
            <a:off x="1103313" y="2052638"/>
            <a:ext cx="10153330" cy="4195762"/>
          </a:xfrm>
        </p:spPr>
        <p:txBody>
          <a:bodyPr vert="horz" lIns="91440" tIns="45720" rIns="91440" bIns="45720" rtlCol="0" anchor="t">
            <a:noAutofit/>
          </a:bodyPr>
          <a:lstStyle/>
          <a:p>
            <a:pPr marL="0" indent="0">
              <a:buNone/>
            </a:pPr>
            <a:r>
              <a:rPr lang="en-US" sz="4000"/>
              <a:t>Meeting new people can give you new perspectives on things. On pages 4-6, Clarisse informs Guy of a past time where firemen put out fires rather than starting them. This ends up changing his perspective on his job and other firemen.</a:t>
            </a:r>
          </a:p>
        </p:txBody>
      </p:sp>
    </p:spTree>
    <p:extLst>
      <p:ext uri="{BB962C8B-B14F-4D97-AF65-F5344CB8AC3E}">
        <p14:creationId xmlns:p14="http://schemas.microsoft.com/office/powerpoint/2010/main" val="425827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a:t>Theme #2-</a:t>
            </a:r>
          </a:p>
        </p:txBody>
      </p:sp>
      <p:sp>
        <p:nvSpPr>
          <p:cNvPr id="3" name="Content Placeholder 2"/>
          <p:cNvSpPr>
            <a:spLocks noGrp="1"/>
          </p:cNvSpPr>
          <p:nvPr>
            <p:ph idx="1"/>
          </p:nvPr>
        </p:nvSpPr>
        <p:spPr>
          <a:xfrm>
            <a:off x="1103313" y="2052638"/>
            <a:ext cx="10256717" cy="4195762"/>
          </a:xfrm>
        </p:spPr>
        <p:txBody>
          <a:bodyPr vert="horz" lIns="91440" tIns="45720" rIns="91440" bIns="45720" rtlCol="0" anchor="t">
            <a:normAutofit/>
          </a:bodyPr>
          <a:lstStyle/>
          <a:p>
            <a:pPr marL="0" indent="0">
              <a:buNone/>
            </a:pPr>
            <a:r>
              <a:rPr lang="en-US" sz="4000" err="1"/>
              <a:t>Its</a:t>
            </a:r>
            <a:r>
              <a:rPr lang="en-US" sz="4000"/>
              <a:t> okay to question yourself. On page 49, Guy began to question himself and other things that his wife, Mildred was saying. This led him to a fight with his wife, which led up to their divorce.</a:t>
            </a:r>
          </a:p>
        </p:txBody>
      </p:sp>
    </p:spTree>
    <p:extLst>
      <p:ext uri="{BB962C8B-B14F-4D97-AF65-F5344CB8AC3E}">
        <p14:creationId xmlns:p14="http://schemas.microsoft.com/office/powerpoint/2010/main" val="93647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a:t>Theme #3-</a:t>
            </a:r>
          </a:p>
        </p:txBody>
      </p:sp>
      <p:sp>
        <p:nvSpPr>
          <p:cNvPr id="3" name="Content Placeholder 2"/>
          <p:cNvSpPr>
            <a:spLocks noGrp="1"/>
          </p:cNvSpPr>
          <p:nvPr>
            <p:ph idx="1"/>
          </p:nvPr>
        </p:nvSpPr>
        <p:spPr>
          <a:xfrm>
            <a:off x="1019175" y="1524000"/>
            <a:ext cx="9998250" cy="4195762"/>
          </a:xfrm>
        </p:spPr>
        <p:txBody>
          <a:bodyPr vert="horz" lIns="91440" tIns="45720" rIns="91440" bIns="45720" rtlCol="0" anchor="t">
            <a:noAutofit/>
          </a:bodyPr>
          <a:lstStyle/>
          <a:p>
            <a:pPr marL="0" indent="0">
              <a:buNone/>
            </a:pPr>
            <a:r>
              <a:rPr lang="en-US" sz="4000"/>
              <a:t>Doing the normal thing isn't always the right thing to do. Throughout the book, Guy begins to rebel against the government and Guy ended up realizing that what Clarisse and himself were doing the right thing. This led him to becoming a fugitive but he still believed it was the right thing to do.</a:t>
            </a:r>
          </a:p>
        </p:txBody>
      </p:sp>
    </p:spTree>
    <p:extLst>
      <p:ext uri="{BB962C8B-B14F-4D97-AF65-F5344CB8AC3E}">
        <p14:creationId xmlns:p14="http://schemas.microsoft.com/office/powerpoint/2010/main" val="4179918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Fahrenheit 451 By: Ray Bradbury</vt:lpstr>
      <vt:lpstr>Summary-</vt:lpstr>
      <vt:lpstr>Plot-</vt:lpstr>
      <vt:lpstr>Setting &amp; Tone-</vt:lpstr>
      <vt:lpstr>Main Character-</vt:lpstr>
      <vt:lpstr>Conflict-</vt:lpstr>
      <vt:lpstr>Theme #1-</vt:lpstr>
      <vt:lpstr>Theme #2-</vt:lpstr>
      <vt:lpstr>Theme #3-</vt:lpstr>
      <vt:lpstr>Comparison-</vt:lpstr>
      <vt:lpstr>Signpost-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Fahrenheit 451 By: Ray Bradbury</dc:title>
  <cp:revision>1</cp:revision>
  <dcterms:modified xsi:type="dcterms:W3CDTF">2017-10-27T13:05:31Z</dcterms:modified>
</cp:coreProperties>
</file>